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48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10ADCB-BCA9-4B2C-9024-ED5A90CD44DC}" type="datetimeFigureOut">
              <a:rPr lang="en-US" smtClean="0"/>
              <a:t>8/21/2011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1CC3A09-86BB-4EB3-9C37-12F227484685}"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0ADCB-BCA9-4B2C-9024-ED5A90CD44DC}" type="datetimeFigureOut">
              <a:rPr lang="en-US" smtClean="0"/>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0ADCB-BCA9-4B2C-9024-ED5A90CD44DC}" type="datetimeFigureOut">
              <a:rPr lang="en-US" smtClean="0"/>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10ADCB-BCA9-4B2C-9024-ED5A90CD44DC}" type="datetimeFigureOut">
              <a:rPr lang="en-US" smtClean="0"/>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10ADCB-BCA9-4B2C-9024-ED5A90CD44DC}" type="datetimeFigureOut">
              <a:rPr lang="en-US" smtClean="0"/>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10ADCB-BCA9-4B2C-9024-ED5A90CD44DC}" type="datetimeFigureOut">
              <a:rPr lang="en-US" smtClean="0"/>
              <a:t>8/21/2011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C3A09-86BB-4EB3-9C37-12F227484685}"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10ADCB-BCA9-4B2C-9024-ED5A90CD44DC}" type="datetimeFigureOut">
              <a:rPr lang="en-US" smtClean="0"/>
              <a:t>8/21/2011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10ADCB-BCA9-4B2C-9024-ED5A90CD44DC}" type="datetimeFigureOut">
              <a:rPr lang="en-US" smtClean="0"/>
              <a:t>8/21/2011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0ADCB-BCA9-4B2C-9024-ED5A90CD44DC}" type="datetimeFigureOut">
              <a:rPr lang="en-US" smtClean="0"/>
              <a:t>8/21/2011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10ADCB-BCA9-4B2C-9024-ED5A90CD44DC}" type="datetimeFigureOut">
              <a:rPr lang="en-US" smtClean="0"/>
              <a:t>8/21/2011</a:t>
            </a:fld>
            <a:endParaRPr lang="en-US"/>
          </a:p>
        </p:txBody>
      </p:sp>
      <p:sp>
        <p:nvSpPr>
          <p:cNvPr id="7" name="Slide Number Placeholder 6"/>
          <p:cNvSpPr>
            <a:spLocks noGrp="1"/>
          </p:cNvSpPr>
          <p:nvPr>
            <p:ph type="sldNum" sz="quarter" idx="12"/>
          </p:nvPr>
        </p:nvSpPr>
        <p:spPr/>
        <p:txBody>
          <a:bodyPr/>
          <a:lstStyle/>
          <a:p>
            <a:fld id="{21CC3A09-86BB-4EB3-9C37-12F227484685}"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0ADCB-BCA9-4B2C-9024-ED5A90CD44DC}" type="datetimeFigureOut">
              <a:rPr lang="en-US" smtClean="0"/>
              <a:t>8/21/2011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10ADCB-BCA9-4B2C-9024-ED5A90CD44DC}" type="datetimeFigureOut">
              <a:rPr lang="en-US" smtClean="0"/>
              <a:t>8/21/2011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1CC3A09-86BB-4EB3-9C37-12F22748468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4400" y="2971800"/>
            <a:ext cx="3313355" cy="1702160"/>
          </a:xfrm>
        </p:spPr>
        <p:txBody>
          <a:bodyPr>
            <a:normAutofit fontScale="90000"/>
          </a:bodyPr>
          <a:lstStyle/>
          <a:p>
            <a:r>
              <a:rPr lang="en-US" dirty="0" smtClean="0"/>
              <a:t>Description of IB Visual Arts Investigation Workbooks</a:t>
            </a:r>
            <a:endParaRPr lang="en-US" dirty="0"/>
          </a:p>
        </p:txBody>
      </p:sp>
      <p:sp>
        <p:nvSpPr>
          <p:cNvPr id="3" name="Subtitle 2"/>
          <p:cNvSpPr>
            <a:spLocks noGrp="1"/>
          </p:cNvSpPr>
          <p:nvPr>
            <p:ph type="subTitle" idx="1"/>
          </p:nvPr>
        </p:nvSpPr>
        <p:spPr/>
        <p:txBody>
          <a:bodyPr>
            <a:normAutofit fontScale="92500" lnSpcReduction="20000"/>
          </a:bodyPr>
          <a:lstStyle/>
          <a:p>
            <a:endParaRPr lang="en-US" dirty="0" smtClean="0"/>
          </a:p>
          <a:p>
            <a:endParaRPr lang="en-US" dirty="0"/>
          </a:p>
          <a:p>
            <a:r>
              <a:rPr lang="en-US" sz="2400" b="1" i="1" dirty="0" smtClean="0"/>
              <a:t>Huh? I have to do what?!</a:t>
            </a:r>
            <a:endParaRPr lang="en-US" sz="2400" b="1" i="1" dirty="0"/>
          </a:p>
        </p:txBody>
      </p:sp>
    </p:spTree>
    <p:extLst>
      <p:ext uri="{BB962C8B-B14F-4D97-AF65-F5344CB8AC3E}">
        <p14:creationId xmlns:p14="http://schemas.microsoft.com/office/powerpoint/2010/main" val="687708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7458634" cy="1143000"/>
          </a:xfrm>
        </p:spPr>
        <p:txBody>
          <a:bodyPr>
            <a:normAutofit fontScale="90000"/>
          </a:bodyPr>
          <a:lstStyle/>
          <a:p>
            <a:r>
              <a:rPr lang="en-US" dirty="0" smtClean="0"/>
              <a:t>We need to think about theme…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Avoid busy work. All work done in this class is essential for your portfolio. </a:t>
            </a:r>
          </a:p>
          <a:p>
            <a:r>
              <a:rPr lang="en-US" dirty="0" smtClean="0"/>
              <a:t>A theme is a great way to tie in all your work and allows you to branch out and investigate without the busy work.</a:t>
            </a:r>
          </a:p>
          <a:p>
            <a:r>
              <a:rPr lang="en-US" dirty="0" smtClean="0"/>
              <a:t>Investigation, a thorough investigation is what IB is looking for in your sketchbooks.</a:t>
            </a:r>
          </a:p>
          <a:p>
            <a:r>
              <a:rPr lang="en-US" dirty="0" smtClean="0"/>
              <a:t>Themes should be deeper in nature, something YOU are passionate about, and something YOU can visualize.</a:t>
            </a:r>
            <a:endParaRPr lang="en-US" dirty="0"/>
          </a:p>
        </p:txBody>
      </p:sp>
    </p:spTree>
    <p:extLst>
      <p:ext uri="{BB962C8B-B14F-4D97-AF65-F5344CB8AC3E}">
        <p14:creationId xmlns:p14="http://schemas.microsoft.com/office/powerpoint/2010/main" val="322326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8077200" cy="6096000"/>
          </a:xfrm>
        </p:spPr>
        <p:txBody>
          <a:bodyPr>
            <a:normAutofit fontScale="85000" lnSpcReduction="20000"/>
          </a:bodyPr>
          <a:lstStyle/>
          <a:p>
            <a:pPr marL="68580" indent="0">
              <a:buNone/>
            </a:pPr>
            <a:r>
              <a:rPr lang="en-US" dirty="0" smtClean="0"/>
              <a:t>Do we really have Fate leading our lives, </a:t>
            </a:r>
            <a:r>
              <a:rPr lang="en-US" dirty="0"/>
              <a:t>Growing old, Fear </a:t>
            </a:r>
            <a:r>
              <a:rPr lang="en-US" dirty="0" smtClean="0"/>
              <a:t>of not being successful, </a:t>
            </a:r>
            <a:r>
              <a:rPr lang="en-US" dirty="0"/>
              <a:t>fear of change, fear of being alone, curiosity, contentment, change in the chapter of your life, idea of true beauty, struggle to be the perfect weight, to drink alcohol or not, peer pressure, smoking and just how cool it looks, struggle to jump social classes, relationships between yourself and your parents, how you feel when your friend becomes pregnant, your parents relationship: successful or not, will I ever be in love, will someone I love ever love me the same, is God even real, why does it seem we fight men who wear turbans, why do I ignore my intuition, how do we help the rest of world, why does the US seem to help everyone else, how do we fix the inner city problems, knowledge is power or is it, plastic bag wars: </a:t>
            </a:r>
            <a:r>
              <a:rPr lang="en-US" dirty="0" smtClean="0"/>
              <a:t>US shoppers </a:t>
            </a:r>
            <a:r>
              <a:rPr lang="en-US" dirty="0"/>
              <a:t>use an estimated 102 billion plastic shopping bags a </a:t>
            </a:r>
            <a:r>
              <a:rPr lang="en-US" dirty="0" err="1"/>
              <a:t>yr</a:t>
            </a:r>
            <a:r>
              <a:rPr lang="en-US" dirty="0"/>
              <a:t>, not fixing things but simply replacing them, lack of effective communication or empathy, confronting your own prejudices, what you are doing with your life that your parents didn’t do with theirs, confines of fashion, Americas fear or acceptance of fat people, </a:t>
            </a:r>
            <a:r>
              <a:rPr lang="en-US" dirty="0" smtClean="0"/>
              <a:t>did we forget about the </a:t>
            </a:r>
            <a:r>
              <a:rPr lang="en-US" dirty="0"/>
              <a:t>people of Haiti, </a:t>
            </a:r>
            <a:r>
              <a:rPr lang="en-US" dirty="0" smtClean="0"/>
              <a:t>approval </a:t>
            </a:r>
            <a:r>
              <a:rPr lang="en-US" dirty="0"/>
              <a:t>or disappointment of Obama, if one can put a gun in the hands of a 18 </a:t>
            </a:r>
            <a:r>
              <a:rPr lang="en-US" dirty="0" err="1"/>
              <a:t>yr</a:t>
            </a:r>
            <a:r>
              <a:rPr lang="en-US" dirty="0"/>
              <a:t> why can’t they have a glass of beer: struggle of teenage qualifications and </a:t>
            </a:r>
            <a:r>
              <a:rPr lang="en-US" dirty="0" smtClean="0"/>
              <a:t>responsibilities, eating disorders, cutting, depression, love. </a:t>
            </a:r>
            <a:endParaRPr lang="en-US" dirty="0"/>
          </a:p>
        </p:txBody>
      </p:sp>
      <p:sp>
        <p:nvSpPr>
          <p:cNvPr id="5" name="TextBox 4"/>
          <p:cNvSpPr txBox="1"/>
          <p:nvPr/>
        </p:nvSpPr>
        <p:spPr>
          <a:xfrm>
            <a:off x="4114800" y="9999"/>
            <a:ext cx="4023360" cy="523220"/>
          </a:xfrm>
          <a:prstGeom prst="rect">
            <a:avLst/>
          </a:prstGeom>
          <a:noFill/>
        </p:spPr>
        <p:txBody>
          <a:bodyPr wrap="square" rtlCol="0">
            <a:spAutoFit/>
          </a:bodyPr>
          <a:lstStyle/>
          <a:p>
            <a:pPr algn="r"/>
            <a:r>
              <a:rPr lang="en-US" sz="2800" dirty="0" smtClean="0">
                <a:ln w="18415" cmpd="sng">
                  <a:solidFill>
                    <a:srgbClr val="FFFFFF"/>
                  </a:solidFill>
                  <a:prstDash val="solid"/>
                </a:ln>
                <a:solidFill>
                  <a:srgbClr val="FFFFFF"/>
                </a:solidFill>
                <a:effectLst>
                  <a:glow rad="139700">
                    <a:schemeClr val="accent1">
                      <a:satMod val="175000"/>
                      <a:alpha val="40000"/>
                    </a:schemeClr>
                  </a:glow>
                  <a:outerShdw blurRad="63500" dir="3600000" algn="tl" rotWithShape="0">
                    <a:srgbClr val="000000">
                      <a:alpha val="70000"/>
                    </a:srgbClr>
                  </a:outerShdw>
                </a:effectLst>
              </a:rPr>
              <a:t>Some theme ideas</a:t>
            </a:r>
            <a:endParaRPr lang="en-US" sz="2800" dirty="0">
              <a:ln w="18415" cmpd="sng">
                <a:solidFill>
                  <a:srgbClr val="FFFFFF"/>
                </a:solidFill>
                <a:prstDash val="solid"/>
              </a:ln>
              <a:solidFill>
                <a:srgbClr val="FFFFFF"/>
              </a:solidFill>
              <a:effectLst>
                <a:glow rad="1397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887672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1143000"/>
          </a:xfrm>
        </p:spPr>
        <p:txBody>
          <a:bodyPr>
            <a:normAutofit fontScale="90000"/>
          </a:bodyPr>
          <a:lstStyle/>
          <a:p>
            <a:r>
              <a:rPr lang="en-US" dirty="0" smtClean="0"/>
              <a:t>I don’t even know how to get started…well 1</a:t>
            </a:r>
            <a:r>
              <a:rPr lang="en-US" baseline="30000" dirty="0" smtClean="0"/>
              <a:t>st</a:t>
            </a:r>
            <a:r>
              <a:rPr lang="en-US" dirty="0" smtClean="0"/>
              <a:t> answer these:</a:t>
            </a:r>
            <a:endParaRPr lang="en-US" dirty="0"/>
          </a:p>
        </p:txBody>
      </p:sp>
      <p:sp>
        <p:nvSpPr>
          <p:cNvPr id="3" name="Content Placeholder 2"/>
          <p:cNvSpPr>
            <a:spLocks noGrp="1"/>
          </p:cNvSpPr>
          <p:nvPr>
            <p:ph idx="1"/>
          </p:nvPr>
        </p:nvSpPr>
        <p:spPr>
          <a:xfrm>
            <a:off x="967292" y="2057400"/>
            <a:ext cx="7643308" cy="4229548"/>
          </a:xfrm>
        </p:spPr>
        <p:txBody>
          <a:bodyPr>
            <a:normAutofit fontScale="92500" lnSpcReduction="20000"/>
          </a:bodyPr>
          <a:lstStyle/>
          <a:p>
            <a:pPr marL="525780" indent="-457200">
              <a:buFont typeface="+mj-lt"/>
              <a:buAutoNum type="arabicPeriod"/>
            </a:pPr>
            <a:r>
              <a:rPr lang="en-US" dirty="0" smtClean="0"/>
              <a:t>What are all the things I like?</a:t>
            </a:r>
          </a:p>
          <a:p>
            <a:pPr marL="525780" indent="-457200">
              <a:buFont typeface="+mj-lt"/>
              <a:buAutoNum type="arabicPeriod"/>
            </a:pPr>
            <a:r>
              <a:rPr lang="en-US" dirty="0" smtClean="0"/>
              <a:t>Write down some things that really pisses you off</a:t>
            </a:r>
            <a:r>
              <a:rPr lang="en-US" dirty="0"/>
              <a:t>.</a:t>
            </a:r>
            <a:endParaRPr lang="en-US" dirty="0" smtClean="0"/>
          </a:p>
          <a:p>
            <a:pPr marL="525780" indent="-457200">
              <a:buFont typeface="+mj-lt"/>
              <a:buAutoNum type="arabicPeriod"/>
            </a:pPr>
            <a:r>
              <a:rPr lang="en-US" dirty="0" smtClean="0"/>
              <a:t>Have you had any reoccurring dreams?</a:t>
            </a:r>
          </a:p>
          <a:p>
            <a:pPr marL="525780" indent="-457200">
              <a:buFont typeface="+mj-lt"/>
              <a:buAutoNum type="arabicPeriod"/>
            </a:pPr>
            <a:r>
              <a:rPr lang="en-US" dirty="0" smtClean="0"/>
              <a:t>What did you like as a kid?</a:t>
            </a:r>
          </a:p>
          <a:p>
            <a:pPr marL="525780" indent="-457200">
              <a:buFont typeface="+mj-lt"/>
              <a:buAutoNum type="arabicPeriod"/>
            </a:pPr>
            <a:r>
              <a:rPr lang="en-US" dirty="0" smtClean="0"/>
              <a:t>Describe a favorite memory with the family.</a:t>
            </a:r>
          </a:p>
          <a:p>
            <a:pPr marL="525780" indent="-457200">
              <a:buFont typeface="+mj-lt"/>
              <a:buAutoNum type="arabicPeriod"/>
            </a:pPr>
            <a:r>
              <a:rPr lang="en-US" dirty="0" smtClean="0"/>
              <a:t>Have you had anything on your mind lately that doesn’t go away?</a:t>
            </a:r>
          </a:p>
          <a:p>
            <a:pPr marL="525780" indent="-457200">
              <a:buFont typeface="+mj-lt"/>
              <a:buAutoNum type="arabicPeriod"/>
            </a:pPr>
            <a:r>
              <a:rPr lang="en-US" dirty="0" smtClean="0"/>
              <a:t>Describe the last piece of art you saw that really inspired you.</a:t>
            </a:r>
          </a:p>
          <a:p>
            <a:pPr marL="525780" indent="-457200">
              <a:buFont typeface="+mj-lt"/>
              <a:buAutoNum type="arabicPeriod"/>
            </a:pPr>
            <a:r>
              <a:rPr lang="en-US" dirty="0" smtClean="0"/>
              <a:t>Think about what is going on in the world. What comes to mind first?</a:t>
            </a:r>
          </a:p>
          <a:p>
            <a:pPr marL="525780" indent="-457200">
              <a:buFont typeface="+mj-lt"/>
              <a:buAutoNum type="arabicPeriod"/>
            </a:pPr>
            <a:r>
              <a:rPr lang="en-US" dirty="0" smtClean="0"/>
              <a:t>What are some things that you are afraid of?</a:t>
            </a:r>
          </a:p>
          <a:p>
            <a:pPr marL="525780" indent="-457200">
              <a:buFont typeface="+mj-lt"/>
              <a:buAutoNum type="arabicPeriod"/>
            </a:pPr>
            <a:endParaRPr lang="en-US" dirty="0" smtClean="0"/>
          </a:p>
          <a:p>
            <a:pPr marL="525780" indent="-457200">
              <a:buFont typeface="+mj-lt"/>
              <a:buAutoNum type="arabicPeriod"/>
            </a:pPr>
            <a:endParaRPr lang="en-US" dirty="0" smtClean="0"/>
          </a:p>
        </p:txBody>
      </p:sp>
    </p:spTree>
    <p:extLst>
      <p:ext uri="{BB962C8B-B14F-4D97-AF65-F5344CB8AC3E}">
        <p14:creationId xmlns:p14="http://schemas.microsoft.com/office/powerpoint/2010/main" val="2008096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3-5 </a:t>
            </a:r>
            <a:r>
              <a:rPr lang="en-US" dirty="0" smtClean="0"/>
              <a:t>pages of investigation/drawings/writings </a:t>
            </a:r>
            <a:r>
              <a:rPr lang="en-US" dirty="0" smtClean="0"/>
              <a:t>per project</a:t>
            </a:r>
            <a:r>
              <a:rPr lang="en-US" dirty="0" smtClean="0"/>
              <a:t>. </a:t>
            </a:r>
            <a:r>
              <a:rPr lang="en-US" smtClean="0"/>
              <a:t>Juniors: 5 tops. </a:t>
            </a:r>
            <a:endParaRPr lang="en-US" dirty="0" smtClean="0"/>
          </a:p>
          <a:p>
            <a:r>
              <a:rPr lang="en-US" dirty="0" smtClean="0"/>
              <a:t>Leave space in the upper corner of each page for your candidate number.</a:t>
            </a:r>
          </a:p>
          <a:p>
            <a:r>
              <a:rPr lang="en-US" dirty="0" smtClean="0"/>
              <a:t>Number each page and put the date you completed it.</a:t>
            </a:r>
          </a:p>
          <a:p>
            <a:r>
              <a:rPr lang="en-US" dirty="0" smtClean="0"/>
              <a:t>Try to fill up the page….try.</a:t>
            </a:r>
          </a:p>
          <a:p>
            <a:r>
              <a:rPr lang="en-US" b="1" dirty="0" smtClean="0"/>
              <a:t>First assignment: draw and write about things you did as a kid that you wish you still did today.</a:t>
            </a:r>
            <a:endParaRPr lang="en-US" b="1" dirty="0"/>
          </a:p>
        </p:txBody>
      </p:sp>
    </p:spTree>
    <p:extLst>
      <p:ext uri="{BB962C8B-B14F-4D97-AF65-F5344CB8AC3E}">
        <p14:creationId xmlns:p14="http://schemas.microsoft.com/office/powerpoint/2010/main" val="502593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27664"/>
            <a:ext cx="7230034" cy="1143000"/>
          </a:xfrm>
        </p:spPr>
        <p:txBody>
          <a:bodyPr>
            <a:normAutofit fontScale="90000"/>
          </a:bodyPr>
          <a:lstStyle/>
          <a:p>
            <a:r>
              <a:rPr lang="en-US" dirty="0" smtClean="0"/>
              <a:t>Workbooks…aka…sketchbooks</a:t>
            </a:r>
            <a:endParaRPr lang="en-US" dirty="0"/>
          </a:p>
        </p:txBody>
      </p:sp>
      <p:sp>
        <p:nvSpPr>
          <p:cNvPr id="3" name="Content Placeholder 2"/>
          <p:cNvSpPr>
            <a:spLocks noGrp="1"/>
          </p:cNvSpPr>
          <p:nvPr>
            <p:ph idx="1"/>
          </p:nvPr>
        </p:nvSpPr>
        <p:spPr/>
        <p:txBody>
          <a:bodyPr/>
          <a:lstStyle/>
          <a:p>
            <a:r>
              <a:rPr lang="en-US" dirty="0"/>
              <a:t>Purpose</a:t>
            </a:r>
            <a:r>
              <a:rPr lang="en-US" dirty="0" smtClean="0"/>
              <a:t>: Investigation </a:t>
            </a:r>
            <a:r>
              <a:rPr lang="en-US" dirty="0"/>
              <a:t>work involves independent contextual, visual and critical investigation and reflection, both visual and written</a:t>
            </a:r>
            <a:r>
              <a:rPr lang="en-US" dirty="0" smtClean="0"/>
              <a:t>.</a:t>
            </a:r>
          </a:p>
          <a:p>
            <a:r>
              <a:rPr lang="en-US" dirty="0" smtClean="0"/>
              <a:t>They are integral </a:t>
            </a:r>
            <a:r>
              <a:rPr lang="en-US" dirty="0"/>
              <a:t>to studio practice and should reflect the student’s critical visual and written investigation.</a:t>
            </a:r>
          </a:p>
        </p:txBody>
      </p:sp>
    </p:spTree>
    <p:extLst>
      <p:ext uri="{BB962C8B-B14F-4D97-AF65-F5344CB8AC3E}">
        <p14:creationId xmlns:p14="http://schemas.microsoft.com/office/powerpoint/2010/main" val="3886713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371600"/>
            <a:ext cx="6777317" cy="4461029"/>
          </a:xfrm>
        </p:spPr>
        <p:txBody>
          <a:bodyPr>
            <a:normAutofit fontScale="92500" lnSpcReduction="10000"/>
          </a:bodyPr>
          <a:lstStyle/>
          <a:p>
            <a:r>
              <a:rPr lang="en-US" dirty="0"/>
              <a:t>The most famous artist sketchbooks are those of Leonardo da Vinci. His sketchbooks are filled with drawings, diagrams and written notes of things he saw and ideas he came up with. </a:t>
            </a:r>
          </a:p>
          <a:p>
            <a:r>
              <a:rPr lang="en-US" dirty="0" smtClean="0"/>
              <a:t>Pablo Picasso </a:t>
            </a:r>
            <a:r>
              <a:rPr lang="en-US" dirty="0"/>
              <a:t>produced 178 sketchbooks in his life time. He often used his sketchbooks to explore themes and make compositional studies until he found the right idea and subject for a larger painting on canvas. </a:t>
            </a:r>
          </a:p>
          <a:p>
            <a:r>
              <a:rPr lang="en-US" dirty="0"/>
              <a:t>Henry Moore, filled one of his sketchbooks with drawings of sheep that often wandered by the window outside his studio. </a:t>
            </a:r>
          </a:p>
          <a:p>
            <a:endParaRPr lang="en-US" dirty="0"/>
          </a:p>
        </p:txBody>
      </p:sp>
      <p:sp>
        <p:nvSpPr>
          <p:cNvPr id="2" name="TextBox 1"/>
          <p:cNvSpPr txBox="1"/>
          <p:nvPr/>
        </p:nvSpPr>
        <p:spPr>
          <a:xfrm>
            <a:off x="4724400" y="-76200"/>
            <a:ext cx="3276600" cy="707886"/>
          </a:xfrm>
          <a:prstGeom prst="rect">
            <a:avLst/>
          </a:prstGeom>
          <a:noFill/>
        </p:spPr>
        <p:txBody>
          <a:bodyPr wrap="square" rtlCol="0">
            <a:spAutoFit/>
          </a:bodyPr>
          <a:lstStyle/>
          <a:p>
            <a:r>
              <a:rPr lang="en-US" sz="2000" dirty="0" smtClean="0">
                <a:solidFill>
                  <a:schemeClr val="bg1"/>
                </a:solidFill>
              </a:rPr>
              <a:t>Am I the only one doing this?</a:t>
            </a:r>
            <a:endParaRPr lang="en-US" sz="2000" dirty="0">
              <a:solidFill>
                <a:schemeClr val="bg1"/>
              </a:solidFill>
            </a:endParaRPr>
          </a:p>
        </p:txBody>
      </p:sp>
    </p:spTree>
    <p:extLst>
      <p:ext uri="{BB962C8B-B14F-4D97-AF65-F5344CB8AC3E}">
        <p14:creationId xmlns:p14="http://schemas.microsoft.com/office/powerpoint/2010/main" val="388608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So…what do I put in there?</a:t>
            </a:r>
            <a:endParaRPr lang="en-US" dirty="0"/>
          </a:p>
        </p:txBody>
      </p:sp>
      <p:sp>
        <p:nvSpPr>
          <p:cNvPr id="3" name="Content Placeholder 2"/>
          <p:cNvSpPr>
            <a:spLocks noGrp="1"/>
          </p:cNvSpPr>
          <p:nvPr>
            <p:ph idx="1"/>
          </p:nvPr>
        </p:nvSpPr>
        <p:spPr>
          <a:xfrm>
            <a:off x="1043492" y="2323652"/>
            <a:ext cx="6777317" cy="4077148"/>
          </a:xfrm>
        </p:spPr>
        <p:txBody>
          <a:bodyPr>
            <a:normAutofit fontScale="92500" lnSpcReduction="10000"/>
          </a:bodyPr>
          <a:lstStyle/>
          <a:p>
            <a:r>
              <a:rPr lang="en-US" dirty="0" smtClean="0"/>
              <a:t>Pictures, drawings, poetry, letters, emails, thoughts, scribbles, magazine cut outs, studies of artists, documentation of your visit to the art museum  or an art show.</a:t>
            </a:r>
          </a:p>
          <a:p>
            <a:r>
              <a:rPr lang="en-US" dirty="0" smtClean="0"/>
              <a:t>They want to see your personal interests and ideas. They want to see you write about your thoughts.</a:t>
            </a:r>
          </a:p>
          <a:p>
            <a:r>
              <a:rPr lang="en-US" dirty="0" smtClean="0"/>
              <a:t>Showing failed attempts or ideas is also great.</a:t>
            </a:r>
          </a:p>
          <a:p>
            <a:r>
              <a:rPr lang="en-US" dirty="0" smtClean="0"/>
              <a:t>Most importantly, </a:t>
            </a:r>
            <a:r>
              <a:rPr lang="en-US" b="1" dirty="0" smtClean="0"/>
              <a:t>written investigative ideas and beginning drawings/sketches of what will become your final studio work. Show your thought process!</a:t>
            </a:r>
          </a:p>
        </p:txBody>
      </p:sp>
    </p:spTree>
    <p:extLst>
      <p:ext uri="{BB962C8B-B14F-4D97-AF65-F5344CB8AC3E}">
        <p14:creationId xmlns:p14="http://schemas.microsoft.com/office/powerpoint/2010/main" val="1711316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457200"/>
            <a:ext cx="7024744" cy="1143000"/>
          </a:xfrm>
        </p:spPr>
        <p:txBody>
          <a:bodyPr/>
          <a:lstStyle/>
          <a:p>
            <a:r>
              <a:rPr lang="en-US" dirty="0" smtClean="0"/>
              <a:t>Format</a:t>
            </a:r>
            <a:endParaRPr lang="en-US" dirty="0"/>
          </a:p>
        </p:txBody>
      </p:sp>
      <p:sp>
        <p:nvSpPr>
          <p:cNvPr id="3" name="Content Placeholder 2"/>
          <p:cNvSpPr>
            <a:spLocks noGrp="1"/>
          </p:cNvSpPr>
          <p:nvPr>
            <p:ph idx="1"/>
          </p:nvPr>
        </p:nvSpPr>
        <p:spPr>
          <a:xfrm>
            <a:off x="914400" y="1905000"/>
            <a:ext cx="2971800" cy="4077148"/>
          </a:xfrm>
        </p:spPr>
        <p:txBody>
          <a:bodyPr>
            <a:normAutofit fontScale="85000" lnSpcReduction="10000"/>
          </a:bodyPr>
          <a:lstStyle/>
          <a:p>
            <a:r>
              <a:rPr lang="en-US" dirty="0" smtClean="0"/>
              <a:t>Purchase a sketchbook. Unlined. </a:t>
            </a:r>
          </a:p>
          <a:p>
            <a:r>
              <a:rPr lang="en-US" dirty="0" smtClean="0"/>
              <a:t>Book format is best for maintaining the quality of your ideas.</a:t>
            </a:r>
          </a:p>
          <a:p>
            <a:r>
              <a:rPr lang="en-US" dirty="0" smtClean="0"/>
              <a:t>Also, something you feel comfortable writing in…some of them are uncomfortable to use.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2133600"/>
            <a:ext cx="4381500" cy="3286125"/>
          </a:xfrm>
          <a:prstGeom prst="rect">
            <a:avLst/>
          </a:prstGeom>
        </p:spPr>
      </p:pic>
      <p:sp>
        <p:nvSpPr>
          <p:cNvPr id="5" name="TextBox 4"/>
          <p:cNvSpPr txBox="1"/>
          <p:nvPr/>
        </p:nvSpPr>
        <p:spPr>
          <a:xfrm>
            <a:off x="4038600" y="5638800"/>
            <a:ext cx="4381500" cy="923330"/>
          </a:xfrm>
          <a:prstGeom prst="rect">
            <a:avLst/>
          </a:prstGeom>
          <a:noFill/>
        </p:spPr>
        <p:txBody>
          <a:bodyPr wrap="square" rtlCol="0">
            <a:spAutoFit/>
          </a:bodyPr>
          <a:lstStyle/>
          <a:p>
            <a:r>
              <a:rPr lang="en-US" dirty="0" smtClean="0"/>
              <a:t>Places to purchase: </a:t>
            </a:r>
            <a:r>
              <a:rPr lang="en-US" dirty="0" err="1"/>
              <a:t>M</a:t>
            </a:r>
            <a:r>
              <a:rPr lang="en-US" dirty="0" err="1" smtClean="0"/>
              <a:t>einengers</a:t>
            </a:r>
            <a:r>
              <a:rPr lang="en-US" dirty="0" smtClean="0"/>
              <a:t>, Hobby Lobby, </a:t>
            </a:r>
            <a:r>
              <a:rPr lang="en-US" dirty="0" err="1" smtClean="0"/>
              <a:t>Walmart</a:t>
            </a:r>
            <a:r>
              <a:rPr lang="en-US" dirty="0" smtClean="0"/>
              <a:t>, Target</a:t>
            </a:r>
          </a:p>
          <a:p>
            <a:endParaRPr lang="en-US" dirty="0"/>
          </a:p>
        </p:txBody>
      </p:sp>
    </p:spTree>
    <p:extLst>
      <p:ext uri="{BB962C8B-B14F-4D97-AF65-F5344CB8AC3E}">
        <p14:creationId xmlns:p14="http://schemas.microsoft.com/office/powerpoint/2010/main" val="3147635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777" y="1177783"/>
            <a:ext cx="6562823" cy="4322064"/>
          </a:xfrm>
          <a:prstGeom prst="rect">
            <a:avLst/>
          </a:prstGeom>
        </p:spPr>
      </p:pic>
      <p:sp>
        <p:nvSpPr>
          <p:cNvPr id="5" name="TextBox 4"/>
          <p:cNvSpPr txBox="1"/>
          <p:nvPr/>
        </p:nvSpPr>
        <p:spPr>
          <a:xfrm>
            <a:off x="1143000" y="5650468"/>
            <a:ext cx="7239000" cy="369332"/>
          </a:xfrm>
          <a:prstGeom prst="rect">
            <a:avLst/>
          </a:prstGeom>
          <a:noFill/>
        </p:spPr>
        <p:txBody>
          <a:bodyPr wrap="square" rtlCol="0">
            <a:spAutoFit/>
          </a:bodyPr>
          <a:lstStyle/>
          <a:p>
            <a:pPr algn="ctr"/>
            <a:r>
              <a:rPr lang="en-US" dirty="0" smtClean="0"/>
              <a:t>Leonardo da Vinci’s Sketchbooks…look familiar?</a:t>
            </a:r>
            <a:endParaRPr lang="en-US" dirty="0"/>
          </a:p>
        </p:txBody>
      </p:sp>
    </p:spTree>
    <p:extLst>
      <p:ext uri="{BB962C8B-B14F-4D97-AF65-F5344CB8AC3E}">
        <p14:creationId xmlns:p14="http://schemas.microsoft.com/office/powerpoint/2010/main" val="42643273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57800" y="1219200"/>
            <a:ext cx="2810434" cy="4915936"/>
          </a:xfrm>
        </p:spPr>
        <p:txBody>
          <a:bodyPr/>
          <a:lstStyle/>
          <a:p>
            <a:r>
              <a:rPr lang="en-US" dirty="0" smtClean="0"/>
              <a:t>More of Leonardo</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6800" y="762000"/>
            <a:ext cx="3733800" cy="5437573"/>
          </a:xfrm>
        </p:spPr>
      </p:pic>
    </p:spTree>
    <p:extLst>
      <p:ext uri="{BB962C8B-B14F-4D97-AF65-F5344CB8AC3E}">
        <p14:creationId xmlns:p14="http://schemas.microsoft.com/office/powerpoint/2010/main" val="4105674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7664"/>
            <a:ext cx="4038600" cy="5296936"/>
          </a:xfrm>
        </p:spPr>
        <p:txBody>
          <a:bodyPr/>
          <a:lstStyle/>
          <a:p>
            <a:r>
              <a:rPr lang="en-US" dirty="0" smtClean="0"/>
              <a:t>Michelangelo's sketch</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1066800"/>
            <a:ext cx="3875091" cy="5244290"/>
          </a:xfrm>
        </p:spPr>
      </p:pic>
    </p:spTree>
    <p:extLst>
      <p:ext uri="{BB962C8B-B14F-4D97-AF65-F5344CB8AC3E}">
        <p14:creationId xmlns:p14="http://schemas.microsoft.com/office/powerpoint/2010/main" val="4067038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457200"/>
            <a:ext cx="3403600" cy="239613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7859" y="1429346"/>
            <a:ext cx="3905250" cy="28479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3581400"/>
            <a:ext cx="3556000" cy="2780792"/>
          </a:xfrm>
          <a:prstGeom prst="rect">
            <a:avLst/>
          </a:prstGeom>
        </p:spPr>
      </p:pic>
      <p:sp>
        <p:nvSpPr>
          <p:cNvPr id="7" name="TextBox 6"/>
          <p:cNvSpPr txBox="1"/>
          <p:nvPr/>
        </p:nvSpPr>
        <p:spPr>
          <a:xfrm>
            <a:off x="4800600" y="5105400"/>
            <a:ext cx="3352800" cy="523220"/>
          </a:xfrm>
          <a:prstGeom prst="rect">
            <a:avLst/>
          </a:prstGeom>
          <a:noFill/>
        </p:spPr>
        <p:txBody>
          <a:bodyPr wrap="square" rtlCol="0">
            <a:spAutoFit/>
          </a:bodyPr>
          <a:lstStyle/>
          <a:p>
            <a:r>
              <a:rPr lang="en-US" sz="2800" dirty="0" smtClean="0"/>
              <a:t>Some others…</a:t>
            </a:r>
            <a:endParaRPr lang="en-US" sz="2800" dirty="0"/>
          </a:p>
        </p:txBody>
      </p:sp>
    </p:spTree>
    <p:extLst>
      <p:ext uri="{BB962C8B-B14F-4D97-AF65-F5344CB8AC3E}">
        <p14:creationId xmlns:p14="http://schemas.microsoft.com/office/powerpoint/2010/main" val="22188755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1414</TotalTime>
  <Words>856</Words>
  <Application>Microsoft Office PowerPoint</Application>
  <PresentationFormat>On-screen Show (4:3)</PresentationFormat>
  <Paragraphs>48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Austin</vt:lpstr>
      <vt:lpstr>Description of IB Visual Arts Investigation Workbooks</vt:lpstr>
      <vt:lpstr>Workbooks…aka…sketchbooks</vt:lpstr>
      <vt:lpstr>PowerPoint Presentation</vt:lpstr>
      <vt:lpstr>So…what do I put in there?</vt:lpstr>
      <vt:lpstr>Format</vt:lpstr>
      <vt:lpstr>PowerPoint Presentation</vt:lpstr>
      <vt:lpstr>More of Leonardo</vt:lpstr>
      <vt:lpstr>Michelangelo's sketch</vt:lpstr>
      <vt:lpstr>PowerPoint Presentation</vt:lpstr>
      <vt:lpstr>We need to think about theme…</vt:lpstr>
      <vt:lpstr>PowerPoint Presentation</vt:lpstr>
      <vt:lpstr>I don’t even know how to get started…well 1st answer these:</vt:lpstr>
      <vt:lpstr>Requirements</vt:lpstr>
    </vt:vector>
  </TitlesOfParts>
  <Company>Denver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Description of IB Visual Arts Investigation Workbooks</dc:title>
  <dc:creator>Windows User</dc:creator>
  <cp:lastModifiedBy>Windows User</cp:lastModifiedBy>
  <cp:revision>12</cp:revision>
  <dcterms:created xsi:type="dcterms:W3CDTF">2011-08-09T23:06:19Z</dcterms:created>
  <dcterms:modified xsi:type="dcterms:W3CDTF">2011-08-21T21:08:47Z</dcterms:modified>
</cp:coreProperties>
</file>